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76" r:id="rId6"/>
    <p:sldId id="259" r:id="rId7"/>
    <p:sldId id="279" r:id="rId8"/>
    <p:sldId id="280" r:id="rId9"/>
    <p:sldId id="282" r:id="rId10"/>
    <p:sldId id="281" r:id="rId11"/>
    <p:sldId id="283" r:id="rId12"/>
    <p:sldId id="284" r:id="rId13"/>
    <p:sldId id="285" r:id="rId14"/>
    <p:sldId id="286" r:id="rId15"/>
    <p:sldId id="288" r:id="rId16"/>
    <p:sldId id="287" r:id="rId17"/>
    <p:sldId id="269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F193E-0C42-6041-1351-F1D7F0A6E7F7}" v="370" dt="2025-03-11T20:44:45.910"/>
    <p1510:client id="{A6B6608C-A2AB-40B0-4B1B-910EA20E92F2}" v="277" dt="2025-03-12T18:45:07.401"/>
    <p1510:client id="{A8EC1487-691E-3F9D-A138-EC08FC524B14}" v="758" dt="2025-03-12T18:40:04.903"/>
    <p1510:client id="{B3F20AC5-1586-1F77-D6B0-ABE4157FC507}" v="2152" dt="2025-03-12T17:55:44.735"/>
    <p1510:client id="{DE810804-FC39-FCD5-25B0-42E74E2B7670}" v="458" dt="2025-03-12T20:03:25.4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4D4CB"/>
          </a:solidFill>
        </a:fill>
      </a:tcStyle>
    </a:wholeTbl>
    <a:band2H>
      <a:tcTxStyle/>
      <a:tcStyle>
        <a:tcBdr/>
        <a:fill>
          <a:solidFill>
            <a:srgbClr val="FAEBE7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CBD0D3"/>
          </a:solidFill>
        </a:fill>
      </a:tcStyle>
    </a:wholeTbl>
    <a:band2H>
      <a:tcTxStyle/>
      <a:tcStyle>
        <a:tcBdr/>
        <a:fill>
          <a:solidFill>
            <a:srgbClr val="E7E9EA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AF9F9"/>
          </a:solidFill>
        </a:fill>
      </a:tcStyle>
    </a:wholeTbl>
    <a:band2H>
      <a:tcTxStyle/>
      <a:tcStyle>
        <a:tcBdr/>
        <a:fill>
          <a:solidFill>
            <a:srgbClr val="FCFCFC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381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/>
        </a:fontRef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381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dman, Emily" userId="S::efreedman@providenceri.gov::093b0d00-e117-4fde-bacd-ec1bdf4b7f9f" providerId="AD" clId="Web-{A6B6608C-A2AB-40B0-4B1B-910EA20E92F2}"/>
    <pc:docChg chg="addSld modSld">
      <pc:chgData name="Freedman, Emily" userId="S::efreedman@providenceri.gov::093b0d00-e117-4fde-bacd-ec1bdf4b7f9f" providerId="AD" clId="Web-{A6B6608C-A2AB-40B0-4B1B-910EA20E92F2}" dt="2025-03-12T18:45:06.260" v="171" actId="20577"/>
      <pc:docMkLst>
        <pc:docMk/>
      </pc:docMkLst>
      <pc:sldChg chg="modSp">
        <pc:chgData name="Freedman, Emily" userId="S::efreedman@providenceri.gov::093b0d00-e117-4fde-bacd-ec1bdf4b7f9f" providerId="AD" clId="Web-{A6B6608C-A2AB-40B0-4B1B-910EA20E92F2}" dt="2025-03-12T18:45:06.260" v="171" actId="20577"/>
        <pc:sldMkLst>
          <pc:docMk/>
          <pc:sldMk cId="1446191145" sldId="283"/>
        </pc:sldMkLst>
        <pc:spChg chg="mod">
          <ac:chgData name="Freedman, Emily" userId="S::efreedman@providenceri.gov::093b0d00-e117-4fde-bacd-ec1bdf4b7f9f" providerId="AD" clId="Web-{A6B6608C-A2AB-40B0-4B1B-910EA20E92F2}" dt="2025-03-12T18:45:06.260" v="171" actId="20577"/>
          <ac:spMkLst>
            <pc:docMk/>
            <pc:sldMk cId="1446191145" sldId="283"/>
            <ac:spMk id="219" creationId="{200C2E43-03C4-31A9-8E1B-C3EFE69D308C}"/>
          </ac:spMkLst>
        </pc:spChg>
      </pc:sldChg>
      <pc:sldChg chg="modSp">
        <pc:chgData name="Freedman, Emily" userId="S::efreedman@providenceri.gov::093b0d00-e117-4fde-bacd-ec1bdf4b7f9f" providerId="AD" clId="Web-{A6B6608C-A2AB-40B0-4B1B-910EA20E92F2}" dt="2025-03-12T18:18:43.615" v="64" actId="20577"/>
        <pc:sldMkLst>
          <pc:docMk/>
          <pc:sldMk cId="2612503866" sldId="284"/>
        </pc:sldMkLst>
        <pc:spChg chg="mod">
          <ac:chgData name="Freedman, Emily" userId="S::efreedman@providenceri.gov::093b0d00-e117-4fde-bacd-ec1bdf4b7f9f" providerId="AD" clId="Web-{A6B6608C-A2AB-40B0-4B1B-910EA20E92F2}" dt="2025-03-12T18:18:43.615" v="64" actId="20577"/>
          <ac:spMkLst>
            <pc:docMk/>
            <pc:sldMk cId="2612503866" sldId="284"/>
            <ac:spMk id="3" creationId="{C35E995D-0731-3A80-EC89-393289A099CF}"/>
          </ac:spMkLst>
        </pc:spChg>
      </pc:sldChg>
      <pc:sldChg chg="modSp">
        <pc:chgData name="Freedman, Emily" userId="S::efreedman@providenceri.gov::093b0d00-e117-4fde-bacd-ec1bdf4b7f9f" providerId="AD" clId="Web-{A6B6608C-A2AB-40B0-4B1B-910EA20E92F2}" dt="2025-03-12T18:18:50.505" v="65" actId="20577"/>
        <pc:sldMkLst>
          <pc:docMk/>
          <pc:sldMk cId="4254183145" sldId="285"/>
        </pc:sldMkLst>
        <pc:spChg chg="mod">
          <ac:chgData name="Freedman, Emily" userId="S::efreedman@providenceri.gov::093b0d00-e117-4fde-bacd-ec1bdf4b7f9f" providerId="AD" clId="Web-{A6B6608C-A2AB-40B0-4B1B-910EA20E92F2}" dt="2025-03-12T18:18:50.505" v="65" actId="20577"/>
          <ac:spMkLst>
            <pc:docMk/>
            <pc:sldMk cId="4254183145" sldId="285"/>
            <ac:spMk id="3" creationId="{A30C12A8-DA42-855F-3F5F-3A6478071775}"/>
          </ac:spMkLst>
        </pc:spChg>
      </pc:sldChg>
      <pc:sldChg chg="delSp modSp add replId">
        <pc:chgData name="Freedman, Emily" userId="S::efreedman@providenceri.gov::093b0d00-e117-4fde-bacd-ec1bdf4b7f9f" providerId="AD" clId="Web-{A6B6608C-A2AB-40B0-4B1B-910EA20E92F2}" dt="2025-03-12T18:41:17.154" v="169" actId="20577"/>
        <pc:sldMkLst>
          <pc:docMk/>
          <pc:sldMk cId="2555328529" sldId="287"/>
        </pc:sldMkLst>
        <pc:spChg chg="mod">
          <ac:chgData name="Freedman, Emily" userId="S::efreedman@providenceri.gov::093b0d00-e117-4fde-bacd-ec1bdf4b7f9f" providerId="AD" clId="Web-{A6B6608C-A2AB-40B0-4B1B-910EA20E92F2}" dt="2025-03-12T18:32:46.429" v="69" actId="20577"/>
          <ac:spMkLst>
            <pc:docMk/>
            <pc:sldMk cId="2555328529" sldId="287"/>
            <ac:spMk id="2" creationId="{20D3152F-3BBD-D543-5F73-6B1D863803A0}"/>
          </ac:spMkLst>
        </pc:spChg>
        <pc:spChg chg="del mod">
          <ac:chgData name="Freedman, Emily" userId="S::efreedman@providenceri.gov::093b0d00-e117-4fde-bacd-ec1bdf4b7f9f" providerId="AD" clId="Web-{A6B6608C-A2AB-40B0-4B1B-910EA20E92F2}" dt="2025-03-12T18:33:04.241" v="93"/>
          <ac:spMkLst>
            <pc:docMk/>
            <pc:sldMk cId="2555328529" sldId="287"/>
            <ac:spMk id="7" creationId="{CCFDFA72-94F8-D3C5-A16D-BE5ED02E79D8}"/>
          </ac:spMkLst>
        </pc:spChg>
        <pc:spChg chg="mod">
          <ac:chgData name="Freedman, Emily" userId="S::efreedman@providenceri.gov::093b0d00-e117-4fde-bacd-ec1bdf4b7f9f" providerId="AD" clId="Web-{A6B6608C-A2AB-40B0-4B1B-910EA20E92F2}" dt="2025-03-12T18:41:17.154" v="169" actId="20577"/>
          <ac:spMkLst>
            <pc:docMk/>
            <pc:sldMk cId="2555328529" sldId="287"/>
            <ac:spMk id="8" creationId="{17D98437-C4EC-C02E-40D7-BD04E697A7FC}"/>
          </ac:spMkLst>
        </pc:spChg>
      </pc:sldChg>
    </pc:docChg>
  </pc:docChgLst>
  <pc:docChgLst>
    <pc:chgData name="seth.zeren@gmail.com" userId="S::urn:spo:guest#seth.zeren@gmail.com::" providerId="AD" clId="Web-{DE810804-FC39-FCD5-25B0-42E74E2B7670}"/>
    <pc:docChg chg="addSld modSld sldOrd">
      <pc:chgData name="seth.zeren@gmail.com" userId="S::urn:spo:guest#seth.zeren@gmail.com::" providerId="AD" clId="Web-{DE810804-FC39-FCD5-25B0-42E74E2B7670}" dt="2025-03-12T20:03:24.248" v="363" actId="20577"/>
      <pc:docMkLst>
        <pc:docMk/>
      </pc:docMkLst>
      <pc:sldChg chg="addSp modSp">
        <pc:chgData name="seth.zeren@gmail.com" userId="S::urn:spo:guest#seth.zeren@gmail.com::" providerId="AD" clId="Web-{DE810804-FC39-FCD5-25B0-42E74E2B7670}" dt="2025-03-12T19:47:49.235" v="103" actId="1076"/>
        <pc:sldMkLst>
          <pc:docMk/>
          <pc:sldMk cId="4254183145" sldId="285"/>
        </pc:sldMkLst>
        <pc:spChg chg="mod">
          <ac:chgData name="seth.zeren@gmail.com" userId="S::urn:spo:guest#seth.zeren@gmail.com::" providerId="AD" clId="Web-{DE810804-FC39-FCD5-25B0-42E74E2B7670}" dt="2025-03-12T19:47:45.422" v="102" actId="1076"/>
          <ac:spMkLst>
            <pc:docMk/>
            <pc:sldMk cId="4254183145" sldId="285"/>
            <ac:spMk id="3" creationId="{A30C12A8-DA42-855F-3F5F-3A6478071775}"/>
          </ac:spMkLst>
        </pc:spChg>
        <pc:grpChg chg="add mod">
          <ac:chgData name="seth.zeren@gmail.com" userId="S::urn:spo:guest#seth.zeren@gmail.com::" providerId="AD" clId="Web-{DE810804-FC39-FCD5-25B0-42E74E2B7670}" dt="2025-03-12T19:47:49.235" v="103" actId="1076"/>
          <ac:grpSpMkLst>
            <pc:docMk/>
            <pc:sldMk cId="4254183145" sldId="285"/>
            <ac:grpSpMk id="6" creationId="{0FFB89E0-FFA5-8691-C9E2-C2713B445610}"/>
          </ac:grpSpMkLst>
        </pc:grpChg>
        <pc:picChg chg="add mod">
          <ac:chgData name="seth.zeren@gmail.com" userId="S::urn:spo:guest#seth.zeren@gmail.com::" providerId="AD" clId="Web-{DE810804-FC39-FCD5-25B0-42E74E2B7670}" dt="2025-03-12T19:47:34.813" v="91" actId="1076"/>
          <ac:picMkLst>
            <pc:docMk/>
            <pc:sldMk cId="4254183145" sldId="285"/>
            <ac:picMk id="4" creationId="{0828EA38-1D03-47B9-B892-D09571855436}"/>
          </ac:picMkLst>
        </pc:picChg>
        <pc:picChg chg="add mod">
          <ac:chgData name="seth.zeren@gmail.com" userId="S::urn:spo:guest#seth.zeren@gmail.com::" providerId="AD" clId="Web-{DE810804-FC39-FCD5-25B0-42E74E2B7670}" dt="2025-03-12T19:47:34.828" v="92" actId="1076"/>
          <ac:picMkLst>
            <pc:docMk/>
            <pc:sldMk cId="4254183145" sldId="285"/>
            <ac:picMk id="5" creationId="{8E4464E6-FD69-D7B8-2D75-C431C68DAA6F}"/>
          </ac:picMkLst>
        </pc:picChg>
      </pc:sldChg>
      <pc:sldChg chg="modSp">
        <pc:chgData name="seth.zeren@gmail.com" userId="S::urn:spo:guest#seth.zeren@gmail.com::" providerId="AD" clId="Web-{DE810804-FC39-FCD5-25B0-42E74E2B7670}" dt="2025-03-12T20:03:24.248" v="363" actId="20577"/>
        <pc:sldMkLst>
          <pc:docMk/>
          <pc:sldMk cId="4083675596" sldId="286"/>
        </pc:sldMkLst>
        <pc:spChg chg="mod">
          <ac:chgData name="seth.zeren@gmail.com" userId="S::urn:spo:guest#seth.zeren@gmail.com::" providerId="AD" clId="Web-{DE810804-FC39-FCD5-25B0-42E74E2B7670}" dt="2025-03-12T19:54:26.359" v="217" actId="1076"/>
          <ac:spMkLst>
            <pc:docMk/>
            <pc:sldMk cId="4083675596" sldId="286"/>
            <ac:spMk id="7" creationId="{2EAE5EDF-5511-190E-ADCC-2C6CA8833591}"/>
          </ac:spMkLst>
        </pc:spChg>
        <pc:spChg chg="mod">
          <ac:chgData name="seth.zeren@gmail.com" userId="S::urn:spo:guest#seth.zeren@gmail.com::" providerId="AD" clId="Web-{DE810804-FC39-FCD5-25B0-42E74E2B7670}" dt="2025-03-12T20:03:24.248" v="363" actId="20577"/>
          <ac:spMkLst>
            <pc:docMk/>
            <pc:sldMk cId="4083675596" sldId="286"/>
            <ac:spMk id="8" creationId="{9232DD7B-574A-7682-AE8B-2ADA82CD5D72}"/>
          </ac:spMkLst>
        </pc:spChg>
      </pc:sldChg>
      <pc:sldChg chg="addSp modSp new ord">
        <pc:chgData name="seth.zeren@gmail.com" userId="S::urn:spo:guest#seth.zeren@gmail.com::" providerId="AD" clId="Web-{DE810804-FC39-FCD5-25B0-42E74E2B7670}" dt="2025-03-12T20:03:11.201" v="359" actId="20577"/>
        <pc:sldMkLst>
          <pc:docMk/>
          <pc:sldMk cId="1044961215" sldId="288"/>
        </pc:sldMkLst>
        <pc:spChg chg="mod">
          <ac:chgData name="seth.zeren@gmail.com" userId="S::urn:spo:guest#seth.zeren@gmail.com::" providerId="AD" clId="Web-{DE810804-FC39-FCD5-25B0-42E74E2B7670}" dt="2025-03-12T19:55:17.390" v="255" actId="14100"/>
          <ac:spMkLst>
            <pc:docMk/>
            <pc:sldMk cId="1044961215" sldId="288"/>
            <ac:spMk id="2" creationId="{1B66E45B-A5AA-1D68-F1C6-63F606C229CB}"/>
          </ac:spMkLst>
        </pc:spChg>
        <pc:spChg chg="mod">
          <ac:chgData name="seth.zeren@gmail.com" userId="S::urn:spo:guest#seth.zeren@gmail.com::" providerId="AD" clId="Web-{DE810804-FC39-FCD5-25B0-42E74E2B7670}" dt="2025-03-12T20:03:11.201" v="359" actId="20577"/>
          <ac:spMkLst>
            <pc:docMk/>
            <pc:sldMk cId="1044961215" sldId="288"/>
            <ac:spMk id="3" creationId="{2CFEDDA6-9C56-A48B-ACC3-835FC3DE5BAA}"/>
          </ac:spMkLst>
        </pc:spChg>
        <pc:spChg chg="add mod">
          <ac:chgData name="seth.zeren@gmail.com" userId="S::urn:spo:guest#seth.zeren@gmail.com::" providerId="AD" clId="Web-{DE810804-FC39-FCD5-25B0-42E74E2B7670}" dt="2025-03-12T20:02:19.139" v="335" actId="20577"/>
          <ac:spMkLst>
            <pc:docMk/>
            <pc:sldMk cId="1044961215" sldId="288"/>
            <ac:spMk id="7" creationId="{D277D85D-4E83-6FDE-AE27-7FCB1A30C6A9}"/>
          </ac:spMkLst>
        </pc:spChg>
        <pc:picChg chg="add mod">
          <ac:chgData name="seth.zeren@gmail.com" userId="S::urn:spo:guest#seth.zeren@gmail.com::" providerId="AD" clId="Web-{DE810804-FC39-FCD5-25B0-42E74E2B7670}" dt="2025-03-12T19:52:15.578" v="209" actId="1076"/>
          <ac:picMkLst>
            <pc:docMk/>
            <pc:sldMk cId="1044961215" sldId="288"/>
            <ac:picMk id="4" creationId="{7102E47C-15FE-5F4A-F22F-E2DAE8EABCE9}"/>
          </ac:picMkLst>
        </pc:picChg>
        <pc:picChg chg="add mod modCrop">
          <ac:chgData name="seth.zeren@gmail.com" userId="S::urn:spo:guest#seth.zeren@gmail.com::" providerId="AD" clId="Web-{DE810804-FC39-FCD5-25B0-42E74E2B7670}" dt="2025-03-12T19:52:13.437" v="208" actId="1076"/>
          <ac:picMkLst>
            <pc:docMk/>
            <pc:sldMk cId="1044961215" sldId="288"/>
            <ac:picMk id="5" creationId="{BE88860F-67BB-6CE6-62C0-1DEE18B29F16}"/>
          </ac:picMkLst>
        </pc:picChg>
      </pc:sldChg>
    </pc:docChg>
  </pc:docChgLst>
  <pc:docChgLst>
    <pc:chgData name="seth.zeren@gmail.com" userId="S::urn:spo:guest#seth.zeren@gmail.com::" providerId="AD" clId="Web-{B3F20AC5-1586-1F77-D6B0-ABE4157FC507}"/>
    <pc:docChg chg="addSld modSld">
      <pc:chgData name="seth.zeren@gmail.com" userId="S::urn:spo:guest#seth.zeren@gmail.com::" providerId="AD" clId="Web-{B3F20AC5-1586-1F77-D6B0-ABE4157FC507}" dt="2025-03-12T17:55:44.735" v="1721" actId="20577"/>
      <pc:docMkLst>
        <pc:docMk/>
      </pc:docMkLst>
      <pc:sldChg chg="modSp new">
        <pc:chgData name="seth.zeren@gmail.com" userId="S::urn:spo:guest#seth.zeren@gmail.com::" providerId="AD" clId="Web-{B3F20AC5-1586-1F77-D6B0-ABE4157FC507}" dt="2025-03-12T17:40:54.720" v="720" actId="20577"/>
        <pc:sldMkLst>
          <pc:docMk/>
          <pc:sldMk cId="2612503866" sldId="284"/>
        </pc:sldMkLst>
        <pc:spChg chg="mod">
          <ac:chgData name="seth.zeren@gmail.com" userId="S::urn:spo:guest#seth.zeren@gmail.com::" providerId="AD" clId="Web-{B3F20AC5-1586-1F77-D6B0-ABE4157FC507}" dt="2025-03-12T17:40:54.720" v="720" actId="20577"/>
          <ac:spMkLst>
            <pc:docMk/>
            <pc:sldMk cId="2612503866" sldId="284"/>
            <ac:spMk id="2" creationId="{4466ED2D-8348-7AE9-C944-6C1C870A526E}"/>
          </ac:spMkLst>
        </pc:spChg>
        <pc:spChg chg="mod">
          <ac:chgData name="seth.zeren@gmail.com" userId="S::urn:spo:guest#seth.zeren@gmail.com::" providerId="AD" clId="Web-{B3F20AC5-1586-1F77-D6B0-ABE4157FC507}" dt="2025-03-11T22:56:47.749" v="402" actId="20577"/>
          <ac:spMkLst>
            <pc:docMk/>
            <pc:sldMk cId="2612503866" sldId="284"/>
            <ac:spMk id="3" creationId="{C35E995D-0731-3A80-EC89-393289A099CF}"/>
          </ac:spMkLst>
        </pc:spChg>
      </pc:sldChg>
      <pc:sldChg chg="modSp new">
        <pc:chgData name="seth.zeren@gmail.com" userId="S::urn:spo:guest#seth.zeren@gmail.com::" providerId="AD" clId="Web-{B3F20AC5-1586-1F77-D6B0-ABE4157FC507}" dt="2025-03-12T17:55:44.735" v="1721" actId="20577"/>
        <pc:sldMkLst>
          <pc:docMk/>
          <pc:sldMk cId="4254183145" sldId="285"/>
        </pc:sldMkLst>
        <pc:spChg chg="mod">
          <ac:chgData name="seth.zeren@gmail.com" userId="S::urn:spo:guest#seth.zeren@gmail.com::" providerId="AD" clId="Web-{B3F20AC5-1586-1F77-D6B0-ABE4157FC507}" dt="2025-03-11T22:56:55.093" v="419" actId="20577"/>
          <ac:spMkLst>
            <pc:docMk/>
            <pc:sldMk cId="4254183145" sldId="285"/>
            <ac:spMk id="2" creationId="{88556248-D2A6-1AF1-6F68-8935E6B6F141}"/>
          </ac:spMkLst>
        </pc:spChg>
        <pc:spChg chg="mod">
          <ac:chgData name="seth.zeren@gmail.com" userId="S::urn:spo:guest#seth.zeren@gmail.com::" providerId="AD" clId="Web-{B3F20AC5-1586-1F77-D6B0-ABE4157FC507}" dt="2025-03-12T17:55:44.735" v="1721" actId="20577"/>
          <ac:spMkLst>
            <pc:docMk/>
            <pc:sldMk cId="4254183145" sldId="285"/>
            <ac:spMk id="3" creationId="{A30C12A8-DA42-855F-3F5F-3A6478071775}"/>
          </ac:spMkLst>
        </pc:spChg>
      </pc:sldChg>
      <pc:sldChg chg="addSp delSp modSp new">
        <pc:chgData name="seth.zeren@gmail.com" userId="S::urn:spo:guest#seth.zeren@gmail.com::" providerId="AD" clId="Web-{B3F20AC5-1586-1F77-D6B0-ABE4157FC507}" dt="2025-03-12T17:55:20.875" v="1715" actId="20577"/>
        <pc:sldMkLst>
          <pc:docMk/>
          <pc:sldMk cId="4083675596" sldId="286"/>
        </pc:sldMkLst>
        <pc:spChg chg="mod">
          <ac:chgData name="seth.zeren@gmail.com" userId="S::urn:spo:guest#seth.zeren@gmail.com::" providerId="AD" clId="Web-{B3F20AC5-1586-1F77-D6B0-ABE4157FC507}" dt="2025-03-12T17:47:09.829" v="1254" actId="20577"/>
          <ac:spMkLst>
            <pc:docMk/>
            <pc:sldMk cId="4083675596" sldId="286"/>
            <ac:spMk id="2" creationId="{5367D5F3-2026-1A71-EB16-A418A1A76134}"/>
          </ac:spMkLst>
        </pc:spChg>
        <pc:spChg chg="del">
          <ac:chgData name="seth.zeren@gmail.com" userId="S::urn:spo:guest#seth.zeren@gmail.com::" providerId="AD" clId="Web-{B3F20AC5-1586-1F77-D6B0-ABE4157FC507}" dt="2025-03-12T17:45:53.798" v="1207"/>
          <ac:spMkLst>
            <pc:docMk/>
            <pc:sldMk cId="4083675596" sldId="286"/>
            <ac:spMk id="3" creationId="{64B76CF4-506D-B138-770F-4644D6272428}"/>
          </ac:spMkLst>
        </pc:spChg>
        <pc:spChg chg="add del mod">
          <ac:chgData name="seth.zeren@gmail.com" userId="S::urn:spo:guest#seth.zeren@gmail.com::" providerId="AD" clId="Web-{B3F20AC5-1586-1F77-D6B0-ABE4157FC507}" dt="2025-03-12T17:46:04.141" v="1212"/>
          <ac:spMkLst>
            <pc:docMk/>
            <pc:sldMk cId="4083675596" sldId="286"/>
            <ac:spMk id="4" creationId="{B0078B85-F551-99FB-F708-0CFDB1CB8FB4}"/>
          </ac:spMkLst>
        </pc:spChg>
        <pc:spChg chg="add del mod">
          <ac:chgData name="seth.zeren@gmail.com" userId="S::urn:spo:guest#seth.zeren@gmail.com::" providerId="AD" clId="Web-{B3F20AC5-1586-1F77-D6B0-ABE4157FC507}" dt="2025-03-12T17:54:24.063" v="1701"/>
          <ac:spMkLst>
            <pc:docMk/>
            <pc:sldMk cId="4083675596" sldId="286"/>
            <ac:spMk id="5" creationId="{C016E4A6-5575-85F0-70BF-74C994125F4C}"/>
          </ac:spMkLst>
        </pc:spChg>
        <pc:spChg chg="add mod">
          <ac:chgData name="seth.zeren@gmail.com" userId="S::urn:spo:guest#seth.zeren@gmail.com::" providerId="AD" clId="Web-{B3F20AC5-1586-1F77-D6B0-ABE4157FC507}" dt="2025-03-12T17:54:49.891" v="1711"/>
          <ac:spMkLst>
            <pc:docMk/>
            <pc:sldMk cId="4083675596" sldId="286"/>
            <ac:spMk id="7" creationId="{2EAE5EDF-5511-190E-ADCC-2C6CA8833591}"/>
          </ac:spMkLst>
        </pc:spChg>
        <pc:spChg chg="add mod">
          <ac:chgData name="seth.zeren@gmail.com" userId="S::urn:spo:guest#seth.zeren@gmail.com::" providerId="AD" clId="Web-{B3F20AC5-1586-1F77-D6B0-ABE4157FC507}" dt="2025-03-12T17:55:20.875" v="1715" actId="20577"/>
          <ac:spMkLst>
            <pc:docMk/>
            <pc:sldMk cId="4083675596" sldId="286"/>
            <ac:spMk id="8" creationId="{9232DD7B-574A-7682-AE8B-2ADA82CD5D72}"/>
          </ac:spMkLst>
        </pc:spChg>
        <pc:spChg chg="add del">
          <ac:chgData name="seth.zeren@gmail.com" userId="S::urn:spo:guest#seth.zeren@gmail.com::" providerId="AD" clId="Web-{B3F20AC5-1586-1F77-D6B0-ABE4157FC507}" dt="2025-03-12T17:52:27.547" v="1444"/>
          <ac:spMkLst>
            <pc:docMk/>
            <pc:sldMk cId="4083675596" sldId="286"/>
            <ac:spMk id="9" creationId="{B8D7EC80-3E8F-3A28-F0A0-F1486E745A81}"/>
          </ac:spMkLst>
        </pc:spChg>
        <pc:cxnChg chg="add del mod">
          <ac:chgData name="seth.zeren@gmail.com" userId="S::urn:spo:guest#seth.zeren@gmail.com::" providerId="AD" clId="Web-{B3F20AC5-1586-1F77-D6B0-ABE4157FC507}" dt="2025-03-12T17:54:24.063" v="1700"/>
          <ac:cxnSpMkLst>
            <pc:docMk/>
            <pc:sldMk cId="4083675596" sldId="286"/>
            <ac:cxnSpMk id="6" creationId="{5D44CFCE-DCF5-B0BD-B14A-7BD232995DB2}"/>
          </ac:cxnSpMkLst>
        </pc:cxnChg>
      </pc:sldChg>
    </pc:docChg>
  </pc:docChgLst>
  <pc:docChgLst>
    <pc:chgData name="Napolitano, Michael" userId="S::mnapolitano@providenceri.gov::30d8cf9f-14fd-4467-871f-a630641a5fff" providerId="AD" clId="Web-{A8EC1487-691E-3F9D-A138-EC08FC524B14}"/>
    <pc:docChg chg="modSld">
      <pc:chgData name="Napolitano, Michael" userId="S::mnapolitano@providenceri.gov::30d8cf9f-14fd-4467-871f-a630641a5fff" providerId="AD" clId="Web-{A8EC1487-691E-3F9D-A138-EC08FC524B14}" dt="2025-03-12T18:39:57.856" v="385" actId="20577"/>
      <pc:docMkLst>
        <pc:docMk/>
      </pc:docMkLst>
      <pc:sldChg chg="modSp">
        <pc:chgData name="Napolitano, Michael" userId="S::mnapolitano@providenceri.gov::30d8cf9f-14fd-4467-871f-a630641a5fff" providerId="AD" clId="Web-{A8EC1487-691E-3F9D-A138-EC08FC524B14}" dt="2025-03-12T18:39:57.856" v="385" actId="20577"/>
        <pc:sldMkLst>
          <pc:docMk/>
          <pc:sldMk cId="2555328529" sldId="287"/>
        </pc:sldMkLst>
        <pc:spChg chg="mod">
          <ac:chgData name="Napolitano, Michael" userId="S::mnapolitano@providenceri.gov::30d8cf9f-14fd-4467-871f-a630641a5fff" providerId="AD" clId="Web-{A8EC1487-691E-3F9D-A138-EC08FC524B14}" dt="2025-03-12T18:39:57.856" v="385" actId="20577"/>
          <ac:spMkLst>
            <pc:docMk/>
            <pc:sldMk cId="2555328529" sldId="287"/>
            <ac:spMk id="8" creationId="{17D98437-C4EC-C02E-40D7-BD04E697A7FC}"/>
          </ac:spMkLst>
        </pc:spChg>
      </pc:sldChg>
    </pc:docChg>
  </pc:docChgLst>
  <pc:docChgLst>
    <pc:chgData name="Napolitano, Michael" userId="S::mnapolitano@providenceri.gov::30d8cf9f-14fd-4467-871f-a630641a5fff" providerId="AD" clId="Web-{B18A9A71-3D16-FE36-6CB2-355DA558B46B}"/>
    <pc:docChg chg="modSld">
      <pc:chgData name="Napolitano, Michael" userId="S::mnapolitano@providenceri.gov::30d8cf9f-14fd-4467-871f-a630641a5fff" providerId="AD" clId="Web-{B18A9A71-3D16-FE36-6CB2-355DA558B46B}" dt="2025-03-10T15:12:37.101" v="50" actId="20577"/>
      <pc:docMkLst>
        <pc:docMk/>
      </pc:docMkLst>
      <pc:sldChg chg="modSp">
        <pc:chgData name="Napolitano, Michael" userId="S::mnapolitano@providenceri.gov::30d8cf9f-14fd-4467-871f-a630641a5fff" providerId="AD" clId="Web-{B18A9A71-3D16-FE36-6CB2-355DA558B46B}" dt="2025-03-10T15:12:37.101" v="50" actId="20577"/>
        <pc:sldMkLst>
          <pc:docMk/>
          <pc:sldMk cId="0" sldId="256"/>
        </pc:sldMkLst>
        <pc:spChg chg="mod">
          <ac:chgData name="Napolitano, Michael" userId="S::mnapolitano@providenceri.gov::30d8cf9f-14fd-4467-871f-a630641a5fff" providerId="AD" clId="Web-{B18A9A71-3D16-FE36-6CB2-355DA558B46B}" dt="2025-03-10T15:12:37.101" v="50" actId="20577"/>
          <ac:spMkLst>
            <pc:docMk/>
            <pc:sldMk cId="0" sldId="256"/>
            <ac:spMk id="195" creationId="{00000000-0000-0000-0000-000000000000}"/>
          </ac:spMkLst>
        </pc:spChg>
      </pc:sldChg>
    </pc:docChg>
  </pc:docChgLst>
  <pc:docChgLst>
    <pc:chgData name="Freedman, Emily" userId="S::efreedman@providenceri.gov::093b0d00-e117-4fde-bacd-ec1bdf4b7f9f" providerId="AD" clId="Web-{789F193E-0C42-6041-1351-F1D7F0A6E7F7}"/>
    <pc:docChg chg="addSld modSld sldOrd">
      <pc:chgData name="Freedman, Emily" userId="S::efreedman@providenceri.gov::093b0d00-e117-4fde-bacd-ec1bdf4b7f9f" providerId="AD" clId="Web-{789F193E-0C42-6041-1351-F1D7F0A6E7F7}" dt="2025-03-11T20:44:45.738" v="370" actId="20577"/>
      <pc:docMkLst>
        <pc:docMk/>
      </pc:docMkLst>
      <pc:sldChg chg="modSp">
        <pc:chgData name="Freedman, Emily" userId="S::efreedman@providenceri.gov::093b0d00-e117-4fde-bacd-ec1bdf4b7f9f" providerId="AD" clId="Web-{789F193E-0C42-6041-1351-F1D7F0A6E7F7}" dt="2025-03-11T20:16:00.020" v="42" actId="20577"/>
        <pc:sldMkLst>
          <pc:docMk/>
          <pc:sldMk cId="0" sldId="256"/>
        </pc:sldMkLst>
        <pc:spChg chg="mod">
          <ac:chgData name="Freedman, Emily" userId="S::efreedman@providenceri.gov::093b0d00-e117-4fde-bacd-ec1bdf4b7f9f" providerId="AD" clId="Web-{789F193E-0C42-6041-1351-F1D7F0A6E7F7}" dt="2025-03-11T20:16:00.020" v="42" actId="20577"/>
          <ac:spMkLst>
            <pc:docMk/>
            <pc:sldMk cId="0" sldId="256"/>
            <ac:spMk id="195" creationId="{00000000-0000-0000-0000-000000000000}"/>
          </ac:spMkLst>
        </pc:spChg>
      </pc:sldChg>
      <pc:sldChg chg="modSp">
        <pc:chgData name="Freedman, Emily" userId="S::efreedman@providenceri.gov::093b0d00-e117-4fde-bacd-ec1bdf4b7f9f" providerId="AD" clId="Web-{789F193E-0C42-6041-1351-F1D7F0A6E7F7}" dt="2025-03-11T20:44:45.738" v="370" actId="20577"/>
        <pc:sldMkLst>
          <pc:docMk/>
          <pc:sldMk cId="2169118699" sldId="279"/>
        </pc:sldMkLst>
        <pc:spChg chg="mod">
          <ac:chgData name="Freedman, Emily" userId="S::efreedman@providenceri.gov::093b0d00-e117-4fde-bacd-ec1bdf4b7f9f" providerId="AD" clId="Web-{789F193E-0C42-6041-1351-F1D7F0A6E7F7}" dt="2025-03-11T20:44:45.738" v="370" actId="20577"/>
          <ac:spMkLst>
            <pc:docMk/>
            <pc:sldMk cId="2169118699" sldId="279"/>
            <ac:spMk id="219" creationId="{00000000-0000-0000-0000-000000000000}"/>
          </ac:spMkLst>
        </pc:spChg>
      </pc:sldChg>
      <pc:sldChg chg="modSp">
        <pc:chgData name="Freedman, Emily" userId="S::efreedman@providenceri.gov::093b0d00-e117-4fde-bacd-ec1bdf4b7f9f" providerId="AD" clId="Web-{789F193E-0C42-6041-1351-F1D7F0A6E7F7}" dt="2025-03-11T20:36:22.348" v="293" actId="20577"/>
        <pc:sldMkLst>
          <pc:docMk/>
          <pc:sldMk cId="4261144305" sldId="281"/>
        </pc:sldMkLst>
        <pc:spChg chg="mod">
          <ac:chgData name="Freedman, Emily" userId="S::efreedman@providenceri.gov::093b0d00-e117-4fde-bacd-ec1bdf4b7f9f" providerId="AD" clId="Web-{789F193E-0C42-6041-1351-F1D7F0A6E7F7}" dt="2025-03-11T20:36:22.348" v="293" actId="20577"/>
          <ac:spMkLst>
            <pc:docMk/>
            <pc:sldMk cId="4261144305" sldId="281"/>
            <ac:spMk id="219" creationId="{5E3CF3BD-AE8C-3985-B6DC-271D406B5A51}"/>
          </ac:spMkLst>
        </pc:spChg>
      </pc:sldChg>
      <pc:sldChg chg="ord">
        <pc:chgData name="Freedman, Emily" userId="S::efreedman@providenceri.gov::093b0d00-e117-4fde-bacd-ec1bdf4b7f9f" providerId="AD" clId="Web-{789F193E-0C42-6041-1351-F1D7F0A6E7F7}" dt="2025-03-11T20:16:32.067" v="44"/>
        <pc:sldMkLst>
          <pc:docMk/>
          <pc:sldMk cId="3762314473" sldId="282"/>
        </pc:sldMkLst>
      </pc:sldChg>
      <pc:sldChg chg="modSp add replId">
        <pc:chgData name="Freedman, Emily" userId="S::efreedman@providenceri.gov::093b0d00-e117-4fde-bacd-ec1bdf4b7f9f" providerId="AD" clId="Web-{789F193E-0C42-6041-1351-F1D7F0A6E7F7}" dt="2025-03-11T20:44:09.285" v="365" actId="14100"/>
        <pc:sldMkLst>
          <pc:docMk/>
          <pc:sldMk cId="1446191145" sldId="283"/>
        </pc:sldMkLst>
        <pc:spChg chg="mod">
          <ac:chgData name="Freedman, Emily" userId="S::efreedman@providenceri.gov::093b0d00-e117-4fde-bacd-ec1bdf4b7f9f" providerId="AD" clId="Web-{789F193E-0C42-6041-1351-F1D7F0A6E7F7}" dt="2025-03-11T20:44:09.285" v="365" actId="14100"/>
          <ac:spMkLst>
            <pc:docMk/>
            <pc:sldMk cId="1446191145" sldId="283"/>
            <ac:spMk id="219" creationId="{200C2E43-03C4-31A9-8E1B-C3EFE69D30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TITLE SLIDE – DARK VERSION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Please refrain from moving any of the graphics. Please only add white / light color logos on this page if necessary.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Do not use both the dark and light title slides in one powerpoint.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All slide templates can be found under the New Slide dropdown menu.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Please use the colors and font provided as much as possible. If you want to implement other colors / designs, please assign to Emily Snow for review. 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If you need font files or have any further questions, please email Emily Snow, graphic designer, at esnow@providenceri.gov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TITLE + CONTENT SLIDE</a:t>
            </a:r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endParaRPr/>
          </a:p>
          <a:p>
            <a: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pPr>
            <a:r>
              <a:t>I would not recommend changing any of these content slides into a dark version.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</a:lstStyle>
          <a:p>
            <a:r>
              <a:t>END SLIDE – DARK VERSION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v2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werpoint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85137" y="533400"/>
            <a:ext cx="6401464" cy="19653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Powerpoint 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5137" y="3352800"/>
            <a:ext cx="6400801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5pPr>
          </a:lstStyle>
          <a:p>
            <a:r>
              <a:t>Department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Straight Connector 9"/>
          <p:cNvSpPr/>
          <p:nvPr/>
        </p:nvSpPr>
        <p:spPr>
          <a:xfrm>
            <a:off x="0" y="2895600"/>
            <a:ext cx="7239000" cy="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" name="White Logo.png" descr="Whit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85" y="150720"/>
            <a:ext cx="799946" cy="89458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533400"/>
            <a:ext cx="7239000" cy="609600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traight Connector 7"/>
          <p:cNvSpPr/>
          <p:nvPr/>
        </p:nvSpPr>
        <p:spPr>
          <a:xfrm>
            <a:off x="0" y="139569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2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533400"/>
            <a:ext cx="7239000" cy="609600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54" name="Straight Connector 7"/>
          <p:cNvSpPr/>
          <p:nvPr/>
        </p:nvSpPr>
        <p:spPr>
          <a:xfrm>
            <a:off x="0" y="139569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500"/>
              </a:spcBef>
              <a:defRPr sz="2200"/>
            </a:lvl1pPr>
            <a:lvl2pPr marL="771525" indent="-314325">
              <a:spcBef>
                <a:spcPts val="500"/>
              </a:spcBef>
              <a:defRPr sz="2200"/>
            </a:lvl2pPr>
            <a:lvl3pPr marL="1165860" indent="-251460">
              <a:spcBef>
                <a:spcPts val="500"/>
              </a:spcBef>
              <a:defRPr sz="2200"/>
            </a:lvl3pPr>
            <a:lvl4pPr marL="1651000" indent="-279400">
              <a:spcBef>
                <a:spcPts val="500"/>
              </a:spcBef>
              <a:defRPr sz="2200"/>
            </a:lvl4pPr>
            <a:lvl5pPr marL="2108200" indent="-279400">
              <a:spcBef>
                <a:spcPts val="500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94" name="Straight Connector 7"/>
          <p:cNvSpPr/>
          <p:nvPr/>
        </p:nvSpPr>
        <p:spPr>
          <a:xfrm>
            <a:off x="0" y="1395693"/>
            <a:ext cx="2362200" cy="1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40335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273050"/>
            <a:ext cx="502920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752600"/>
            <a:ext cx="3008315" cy="3428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12" name="Straight Connector 8"/>
          <p:cNvSpPr/>
          <p:nvPr/>
        </p:nvSpPr>
        <p:spPr>
          <a:xfrm flipH="1">
            <a:off x="3581399" y="304800"/>
            <a:ext cx="1" cy="579120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Slid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ANK YOU."/>
          <p:cNvSpPr txBox="1">
            <a:spLocks noGrp="1"/>
          </p:cNvSpPr>
          <p:nvPr>
            <p:ph type="title" hasCustomPrompt="1"/>
          </p:nvPr>
        </p:nvSpPr>
        <p:spPr>
          <a:xfrm>
            <a:off x="1371268" y="1557068"/>
            <a:ext cx="6401464" cy="1965326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solidFill>
                  <a:srgbClr val="FFFFFF"/>
                </a:solidFill>
              </a:defRPr>
            </a:lvl1pPr>
          </a:lstStyle>
          <a:p>
            <a:r>
              <a:t>THANK YOU.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39624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chemeClr val="accent6"/>
                </a:solidFill>
                <a:latin typeface="GothamMedium Italic"/>
                <a:ea typeface="GothamMedium Italic"/>
                <a:cs typeface="GothamMedium Italic"/>
                <a:sym typeface="GothamMedium Italic"/>
              </a:defRPr>
            </a:lvl5pPr>
          </a:lstStyle>
          <a:p>
            <a:r>
              <a:t>City of Providence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Straight Connector 9"/>
          <p:cNvSpPr/>
          <p:nvPr/>
        </p:nvSpPr>
        <p:spPr>
          <a:xfrm>
            <a:off x="952500" y="3733800"/>
            <a:ext cx="7239000" cy="0"/>
          </a:xfrm>
          <a:prstGeom prst="line">
            <a:avLst/>
          </a:prstGeom>
          <a:ln w="28575">
            <a:solidFill>
              <a:srgbClr val="E36C1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7" r:id="rId4"/>
    <p:sldLayoutId id="2147483658" r:id="rId5"/>
    <p:sldLayoutId id="2147483659" r:id="rId6"/>
    <p:sldLayoutId id="2147483666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GothamMedium Italic"/>
          <a:ea typeface="GothamMedium Italic"/>
          <a:cs typeface="GothamMedium Italic"/>
          <a:sym typeface="GothamMedium Ital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1pPr>
      <a:lvl2pPr marL="820881" marR="0" indent="-36368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2pPr>
      <a:lvl3pPr marL="1205345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vdgis.maps.arcgis.com/apps/webappviewer/index.html?id=ab28206d40a54791b7128555cd8e7e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b">
            <a:normAutofit/>
          </a:bodyPr>
          <a:lstStyle>
            <a:lvl1pPr>
              <a:defRPr sz="3900" cap="all"/>
            </a:lvl1pPr>
          </a:lstStyle>
          <a:p>
            <a:r>
              <a:rPr lang="en-US"/>
              <a:t>City of providence</a:t>
            </a:r>
            <a:br>
              <a:rPr lang="en-US"/>
            </a:br>
            <a:r>
              <a:rPr lang="en-US" sz="2800"/>
              <a:t>8-Law LEGISLATIVE proposal </a:t>
            </a:r>
            <a:br>
              <a:rPr lang="en-US" sz="2800"/>
            </a:br>
            <a:r>
              <a:rPr lang="en-US" sz="2800"/>
              <a:t>(2025 – H 5688)</a:t>
            </a:r>
            <a:endParaRPr/>
          </a:p>
        </p:txBody>
      </p:sp>
      <p:sp>
        <p:nvSpPr>
          <p:cNvPr id="195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685137" y="3023541"/>
            <a:ext cx="7935080" cy="2514600"/>
          </a:xfrm>
          <a:prstGeom prst="rect">
            <a:avLst/>
          </a:prstGeom>
        </p:spPr>
        <p:txBody>
          <a:bodyPr lIns="45719" tIns="45720" rIns="45719" bIns="45720" anchor="t">
            <a:normAutofit fontScale="92500" lnSpcReduction="20000"/>
          </a:bodyPr>
          <a:lstStyle/>
          <a:p>
            <a:endParaRPr lang="en-US"/>
          </a:p>
          <a:p>
            <a:r>
              <a:rPr lang="en-US" sz="1900"/>
              <a:t>Robert Azar, Deputy Director of Planning and Development </a:t>
            </a:r>
          </a:p>
          <a:p>
            <a:r>
              <a:rPr lang="en-US" sz="1900"/>
              <a:t>Emily Freedman, Director of Housing &amp; Human Services</a:t>
            </a:r>
          </a:p>
          <a:p>
            <a:r>
              <a:rPr lang="en-US" sz="1900"/>
              <a:t>Michael Napolitano, Director of Intergovernmental Affairs</a:t>
            </a:r>
          </a:p>
          <a:p>
            <a:r>
              <a:rPr lang="en-US" sz="1900"/>
              <a:t>Seth Zeren, VP for Development, Armory Management</a:t>
            </a:r>
          </a:p>
          <a:p>
            <a:endParaRPr lang="en-US"/>
          </a:p>
          <a:p>
            <a:r>
              <a:rPr lang="en-US"/>
              <a:t>March 13, 2025</a:t>
            </a: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6248-D2A6-1AF1-6F68-8935E6B6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rmAutofit fontScale="90000"/>
          </a:bodyPr>
          <a:lstStyle/>
          <a:p>
            <a:r>
              <a:rPr lang="en-US"/>
              <a:t>Case Study: 31 Parade Street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C12A8-DA42-855F-3F5F-3A6478071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rmAutofit/>
          </a:bodyPr>
          <a:lstStyle/>
          <a:p>
            <a:r>
              <a:rPr lang="en-US" sz="2000" dirty="0">
                <a:latin typeface="Calibri"/>
              </a:rPr>
              <a:t>Adaptive reuse of historic property (original home of Miriam Hospital)</a:t>
            </a:r>
          </a:p>
          <a:p>
            <a:r>
              <a:rPr lang="en-US" sz="2000" dirty="0">
                <a:latin typeface="Calibri"/>
              </a:rPr>
              <a:t>Project required a Tax Stabilization Agreement</a:t>
            </a:r>
          </a:p>
          <a:p>
            <a:r>
              <a:rPr lang="en-US" sz="2000" dirty="0">
                <a:latin typeface="Calibri"/>
              </a:rPr>
              <a:t>Assessments have more than doubled in the last two years. Without a TSA we'd be talking about giving the building back to the bank or in court.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FB89E0-FFA5-8691-C9E2-C2713B445610}"/>
              </a:ext>
            </a:extLst>
          </p:cNvPr>
          <p:cNvGrpSpPr/>
          <p:nvPr/>
        </p:nvGrpSpPr>
        <p:grpSpPr>
          <a:xfrm>
            <a:off x="592585" y="3254776"/>
            <a:ext cx="7947733" cy="2764163"/>
            <a:chOff x="1558031" y="3177096"/>
            <a:chExt cx="5994646" cy="2087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28EA38-1D03-47B9-B892-D09571855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8031" y="3177096"/>
              <a:ext cx="2743200" cy="2057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464E6-FD69-D7B8-2D75-C431C68D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118" y="3180547"/>
              <a:ext cx="2898559" cy="208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1831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D5F3-2026-1A71-EB16-A418A1A7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rmAutofit fontScale="90000"/>
          </a:bodyPr>
          <a:lstStyle/>
          <a:p>
            <a:r>
              <a:rPr lang="en-US"/>
              <a:t>What's a Building Worth?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E5EDF-5511-190E-ADCC-2C6CA8833591}"/>
              </a:ext>
            </a:extLst>
          </p:cNvPr>
          <p:cNvSpPr txBox="1"/>
          <p:nvPr/>
        </p:nvSpPr>
        <p:spPr>
          <a:xfrm>
            <a:off x="24984" y="1554684"/>
            <a:ext cx="912026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/>
              <a:t>Income </a:t>
            </a:r>
            <a:r>
              <a:rPr lang="en-US" sz="2400" u="sng"/>
              <a:t>(rent) – </a:t>
            </a:r>
            <a:r>
              <a:rPr lang="en-US" sz="2400" b="1" u="sng"/>
              <a:t>Expenses </a:t>
            </a:r>
            <a:r>
              <a:rPr lang="en-US" sz="2400" u="sng"/>
              <a:t>(taxes, insurance, utilities, maintenance) = </a:t>
            </a:r>
          </a:p>
          <a:p>
            <a:pPr algn="ctr"/>
            <a:r>
              <a:rPr lang="en-US" sz="2400" b="1"/>
              <a:t>Net Operating Income</a:t>
            </a:r>
            <a:r>
              <a:rPr lang="en-US" sz="2400"/>
              <a:t> (NOI)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2DD7B-574A-7682-AE8B-2ADA82CD5D72}"/>
              </a:ext>
            </a:extLst>
          </p:cNvPr>
          <p:cNvSpPr txBox="1"/>
          <p:nvPr/>
        </p:nvSpPr>
        <p:spPr>
          <a:xfrm>
            <a:off x="12492" y="2535290"/>
            <a:ext cx="9120263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What would you pay today for an income of $1,000 per year in the future?</a:t>
            </a:r>
          </a:p>
          <a:p>
            <a:pPr algn="ctr"/>
            <a:endParaRPr lang="en-US" i="1"/>
          </a:p>
          <a:p>
            <a:pPr algn="ctr"/>
            <a:r>
              <a:rPr lang="en-US" dirty="0"/>
              <a:t>The Income Value of a building today is based on the future flow of NOI, divided by a market rate of return called the CAP rate. (Typically, 5% on the low end to 10% on the high end)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An NOI of $1,000 would be worth between $20,000 and $10,000 to buy today.</a:t>
            </a:r>
          </a:p>
          <a:p>
            <a:pPr algn="ctr"/>
            <a:endParaRPr lang="en-US"/>
          </a:p>
          <a:p>
            <a:pPr algn="ctr"/>
            <a:r>
              <a:rPr lang="en-US" dirty="0"/>
              <a:t>When Expenses go up the value of the Building goes down. If the Value goes below the </a:t>
            </a:r>
          </a:p>
          <a:p>
            <a:pPr algn="ctr"/>
            <a:r>
              <a:rPr lang="en-US" dirty="0"/>
              <a:t>Income value &lt; the cost of construction, land, design, permits, financing costs, investor return, and developer profit the project fails or doesn't get built.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latin typeface="Calibri"/>
                <a:cs typeface="Calibri"/>
              </a:rPr>
              <a:t>A $1,000 increase in property taxes equals a roughly $15,000 decrease in property value. </a:t>
            </a:r>
            <a:endParaRPr lang="en-US" b="1" dirty="0"/>
          </a:p>
          <a:p>
            <a:pPr algn="ctr"/>
            <a:r>
              <a:rPr lang="en-US" b="1" dirty="0">
                <a:latin typeface="Calibri"/>
                <a:cs typeface="Calibri"/>
              </a:rPr>
              <a:t>(At a 7% CAP rate)</a:t>
            </a:r>
          </a:p>
        </p:txBody>
      </p:sp>
    </p:spTree>
    <p:extLst>
      <p:ext uri="{BB962C8B-B14F-4D97-AF65-F5344CB8AC3E}">
        <p14:creationId xmlns:p14="http://schemas.microsoft.com/office/powerpoint/2010/main" val="40836755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E45B-A5AA-1D68-F1C6-63F606C2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60310" cy="609600"/>
          </a:xfrm>
        </p:spPr>
        <p:txBody>
          <a:bodyPr lIns="45719" tIns="45720" rIns="45719" bIns="45720" anchor="t">
            <a:normAutofit fontScale="90000"/>
          </a:bodyPr>
          <a:lstStyle/>
          <a:p>
            <a:r>
              <a:rPr lang="en-US" dirty="0"/>
              <a:t>Case Study: Single-Story Rehab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EDDA6-9C56-A48B-ACC3-835FC3DE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8229" y="4219112"/>
            <a:ext cx="3935027" cy="1907051"/>
          </a:xfrm>
        </p:spPr>
        <p:txBody>
          <a:bodyPr lIns="45719" tIns="45720" rIns="45719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Adaptive Reuse Instead</a:t>
            </a:r>
          </a:p>
          <a:p>
            <a:r>
              <a:rPr lang="en-US" sz="1800" dirty="0">
                <a:cs typeface="Arial"/>
              </a:rPr>
              <a:t>10 apartments (9k sf)</a:t>
            </a:r>
          </a:p>
          <a:p>
            <a:r>
              <a:rPr lang="en-US" sz="1800" dirty="0"/>
              <a:t>Estimated cost: $3.15M</a:t>
            </a:r>
          </a:p>
          <a:p>
            <a:r>
              <a:rPr lang="en-US" sz="1800" dirty="0"/>
              <a:t>Income: $334k - $26k tax - $36k other op-ex</a:t>
            </a:r>
          </a:p>
          <a:p>
            <a:r>
              <a:rPr lang="en-US" sz="1800" dirty="0"/>
              <a:t>NOI: $262k = $3.75M 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2E47C-15FE-5F4A-F22F-E2DAE8EA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10" y="1631405"/>
            <a:ext cx="3595456" cy="236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8860F-67BB-6CE6-62C0-1DEE18B2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" t="6478" b="7692"/>
          <a:stretch/>
        </p:blipFill>
        <p:spPr>
          <a:xfrm>
            <a:off x="454981" y="1633848"/>
            <a:ext cx="3939503" cy="235768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77D85D-4E83-6FDE-AE27-7FCB1A30C6A9}"/>
              </a:ext>
            </a:extLst>
          </p:cNvPr>
          <p:cNvSpPr txBox="1">
            <a:spLocks/>
          </p:cNvSpPr>
          <p:nvPr/>
        </p:nvSpPr>
        <p:spPr>
          <a:xfrm>
            <a:off x="454241" y="4216153"/>
            <a:ext cx="3935027" cy="190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1pPr>
            <a:lvl2pPr marL="820881" marR="0" indent="-363681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2pPr>
            <a:lvl3pPr marL="1205345" marR="0" indent="-29094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5pPr>
            <a:lvl6pPr marL="26060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6pPr>
            <a:lvl7pPr marL="30632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7pPr>
            <a:lvl8pPr marL="3520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8pPr>
            <a:lvl9pPr marL="3977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Book"/>
                <a:ea typeface="Gotham Book"/>
                <a:cs typeface="Gotham Book"/>
                <a:sym typeface="Gotham Book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1800" dirty="0"/>
              <a:t>Planned redevelopment of 45 Central</a:t>
            </a:r>
          </a:p>
          <a:p>
            <a:pPr hangingPunct="1"/>
            <a:r>
              <a:rPr lang="en-US" sz="1800" dirty="0"/>
              <a:t>19 apartments + 2 stores (20k sf)</a:t>
            </a:r>
          </a:p>
          <a:p>
            <a:r>
              <a:rPr lang="en-US" sz="1800" dirty="0"/>
              <a:t>Estimated cost: $7.8M</a:t>
            </a:r>
          </a:p>
          <a:p>
            <a:pPr hangingPunct="1"/>
            <a:r>
              <a:rPr lang="en-US" sz="1800" dirty="0"/>
              <a:t>Income: $662k - $113k tax - $80k other op-ex</a:t>
            </a:r>
          </a:p>
          <a:p>
            <a:pPr hangingPunct="1"/>
            <a:r>
              <a:rPr lang="en-US" sz="1800" dirty="0"/>
              <a:t>NOI: $469k = $6.7M </a:t>
            </a:r>
          </a:p>
          <a:p>
            <a:pPr marL="0" indent="0" hangingPunct="1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49612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C4CA-87DB-888A-647E-6A717C3A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152F-3BBD-D543-5F73-6B1D8638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rmAutofit fontScale="90000"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98437-C4EC-C02E-40D7-BD04E697A7FC}"/>
              </a:ext>
            </a:extLst>
          </p:cNvPr>
          <p:cNvSpPr txBox="1"/>
          <p:nvPr/>
        </p:nvSpPr>
        <p:spPr>
          <a:xfrm>
            <a:off x="3085" y="1631723"/>
            <a:ext cx="9139077" cy="3447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Amending the existing legislation will allow for predictability in determining the viability of development for affordable housing and adaptive reuse projects.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The legislation will close loopholes that have allowed 8-Law to be used in a way that is inconsistent with the intention of the original law. 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The Amendment will create a pathway for new development to occur through adaptive reuse and the ability for new construction to be considered for 8-Law treatment.</a:t>
            </a:r>
          </a:p>
          <a:p>
            <a:r>
              <a:rPr lang="en-US" sz="2000"/>
              <a:t>  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85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>
            <a:spLocks noGrp="1"/>
          </p:cNvSpPr>
          <p:nvPr>
            <p:ph type="title"/>
          </p:nvPr>
        </p:nvSpPr>
        <p:spPr>
          <a:xfrm>
            <a:off x="1371267" y="1557068"/>
            <a:ext cx="6401465" cy="1965326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258" name="Subtitle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City of Providence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/>
              <a:t>Importance of “8-Law”</a:t>
            </a:r>
            <a:endParaRPr/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lang="en-US">
                <a:latin typeface="Calibri"/>
              </a:rPr>
              <a:t>8-Law is a powerful tool in Rhode Island's toolbox to incentivize development of low- and moderate-income housing and ensures that low-income rental housing units can operate sustainably.  </a:t>
            </a:r>
          </a:p>
          <a:p>
            <a:pPr marL="0" lvl="0" indent="0">
              <a:buNone/>
            </a:pP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However, clarity on how the tool should be targeted, deployed, and applied is necessary for predictability and project viability.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28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3740"/>
            </a:lvl1pPr>
          </a:lstStyle>
          <a:p>
            <a:r>
              <a:rPr lang="en-US"/>
              <a:t>Background</a:t>
            </a:r>
            <a:endParaRPr/>
          </a:p>
        </p:txBody>
      </p:sp>
      <p:sp>
        <p:nvSpPr>
          <p:cNvPr id="2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10718" y="1600200"/>
            <a:ext cx="8629096" cy="5014149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Calibri"/>
              </a:rPr>
              <a:t>Bill</a:t>
            </a:r>
            <a:r>
              <a:rPr lang="en-US" sz="2000">
                <a:ea typeface="Calibri"/>
                <a:cs typeface="Times New Roman"/>
              </a:rPr>
              <a:t> sponsors have introduced House Bill 5688 to make targeted </a:t>
            </a:r>
            <a:r>
              <a:rPr lang="en-US" sz="2000">
                <a:latin typeface="Calibri"/>
                <a:ea typeface="Calibri"/>
                <a:cs typeface="Times New Roman"/>
              </a:rPr>
              <a:t>amendments to 44-5 (Levy and Assessment of Local Taxes) to clarify applicability and qualification for what we know as “8-Law” (preferential tax treatment for affordable housing).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Calibri"/>
                <a:ea typeface="Calibri"/>
                <a:cs typeface="Times New Roman"/>
              </a:rPr>
              <a:t>Existing 8-Law enables qualified developments to receive a deeply-discounted, preferential tax treatment (8 percent of gross potential annual rental income in lieu of the commercial tax rate) provided the development restricts either tenant incomes or rents charged.  </a:t>
            </a:r>
            <a:endParaRPr lang="en-US" sz="2000">
              <a:latin typeface="Calibri"/>
              <a:ea typeface="Calibri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</a:pPr>
            <a:r>
              <a:rPr lang="en-US" sz="2000">
                <a:latin typeface="Calibri"/>
              </a:rPr>
              <a:t>Amendment to state law is necessary to ensure uniformity of application and that the law complies with the original intent (to incentivize and ensure affordability) for deed-restricted rental housing. </a:t>
            </a:r>
            <a:endParaRPr lang="en-US" sz="20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/>
              <a:t>Proposal</a:t>
            </a:r>
            <a:endParaRPr/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20" rIns="45719" bIns="45720" anchor="t">
            <a:normAutofit fontScale="92500" lnSpcReduction="20000"/>
          </a:bodyPr>
          <a:lstStyle/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b="1">
                <a:latin typeface="Calibri"/>
              </a:rPr>
              <a:t>New Construction &amp; Substantial Rehabilitation</a:t>
            </a:r>
          </a:p>
          <a:p>
            <a:r>
              <a:rPr lang="en-US">
                <a:latin typeface="Calibri"/>
              </a:rPr>
              <a:t>Clarify how to apportion the tax treatment appropriately to residential square footage meeting minimum affordability requirements.</a:t>
            </a:r>
          </a:p>
          <a:p>
            <a:r>
              <a:rPr lang="en-US">
                <a:latin typeface="Calibri"/>
              </a:rPr>
              <a:t>Codifies that both new construction &amp; substantial rehab projects qualify.</a:t>
            </a:r>
          </a:p>
          <a:p>
            <a:r>
              <a:rPr lang="en-US">
                <a:latin typeface="Calibri"/>
              </a:rPr>
              <a:t>Removes application to commercial square footage.</a:t>
            </a:r>
            <a:endParaRPr lang="en-US"/>
          </a:p>
          <a:p>
            <a:pPr marL="0" indent="0">
              <a:buNone/>
            </a:pPr>
            <a:endParaRPr lang="en-US" i="1">
              <a:latin typeface="Calibri"/>
            </a:endParaRPr>
          </a:p>
          <a:p>
            <a:pPr marL="0" indent="0">
              <a:buNone/>
            </a:pPr>
            <a:r>
              <a:rPr lang="en-US" i="1">
                <a:latin typeface="Calibri"/>
              </a:rPr>
              <a:t>Goal: ensure clarity for municipal assessment across all 39 cities/towns, remove unintended incentives, and ensure predictability for developers.</a:t>
            </a:r>
            <a:endParaRPr lang="en-US" i="1"/>
          </a:p>
          <a:p>
            <a:pPr marL="457200" lvl="1" indent="0">
              <a:buNone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186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927C2-CC41-16A0-F341-6681444E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>
            <a:extLst>
              <a:ext uri="{FF2B5EF4-FFF2-40B4-BE49-F238E27FC236}">
                <a16:creationId xmlns:a16="http://schemas.microsoft.com/office/drawing/2014/main" id="{CC902AC1-D69A-A415-3B05-7E718365C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/>
              <a:t>Proposal</a:t>
            </a:r>
            <a:endParaRPr/>
          </a:p>
        </p:txBody>
      </p:sp>
      <p:sp>
        <p:nvSpPr>
          <p:cNvPr id="219" name="Double-click to edit">
            <a:extLst>
              <a:ext uri="{FF2B5EF4-FFF2-40B4-BE49-F238E27FC236}">
                <a16:creationId xmlns:a16="http://schemas.microsoft.com/office/drawing/2014/main" id="{5E3CF3BD-AE8C-3985-B6DC-271D406B5A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20" rIns="45719" bIns="45720" anchor="t">
            <a:normAutofit fontScale="77500" lnSpcReduction="20000"/>
          </a:bodyPr>
          <a:lstStyle/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b="1">
                <a:latin typeface="Calibri"/>
              </a:rPr>
              <a:t>Affordability</a:t>
            </a:r>
          </a:p>
          <a:p>
            <a:r>
              <a:rPr lang="en-US">
                <a:latin typeface="Calibri"/>
              </a:rPr>
              <a:t>Establish minimum affordability thresholds.</a:t>
            </a:r>
          </a:p>
          <a:p>
            <a:pPr lvl="1"/>
            <a:r>
              <a:rPr lang="en-US">
                <a:latin typeface="Calibri"/>
              </a:rPr>
              <a:t>At least 40% of rental dwelling units affordable to households at or below 80% AMI; or</a:t>
            </a:r>
          </a:p>
          <a:p>
            <a:pPr marL="820420" lvl="1" indent="-363220"/>
            <a:r>
              <a:rPr lang="en-US">
                <a:latin typeface="Calibri"/>
              </a:rPr>
              <a:t>At least 30% of the rental dwelling units affordable to households at or below 60% AMI.</a:t>
            </a:r>
          </a:p>
          <a:p>
            <a:pPr marL="457200" lvl="1" indent="0">
              <a:buNone/>
            </a:pPr>
            <a:endParaRPr lang="en-US">
              <a:latin typeface="Calibri"/>
            </a:endParaRPr>
          </a:p>
          <a:p>
            <a:pPr lvl="0">
              <a:buClr>
                <a:srgbClr val="2A5A6B"/>
              </a:buClr>
            </a:pPr>
            <a:r>
              <a:rPr lang="en-US">
                <a:latin typeface="Calibri"/>
              </a:rPr>
              <a:t>Ensure that both tenant incomes </a:t>
            </a:r>
            <a:r>
              <a:rPr lang="en-US" i="1">
                <a:latin typeface="Calibri"/>
              </a:rPr>
              <a:t>and</a:t>
            </a:r>
            <a:r>
              <a:rPr lang="en-US">
                <a:latin typeface="Calibri"/>
              </a:rPr>
              <a:t> rents are restricted.</a:t>
            </a:r>
          </a:p>
          <a:p>
            <a:pPr marL="820420" lvl="1" indent="-363220">
              <a:buClr>
                <a:srgbClr val="2A5A6B"/>
              </a:buClr>
            </a:pPr>
            <a:r>
              <a:rPr lang="en-US">
                <a:latin typeface="Calibri"/>
              </a:rPr>
              <a:t>Align with state definition at RIGL 45-53-3 and elsewhere in statute, and with other subsidy thresholds (ex. LIHTC). </a:t>
            </a:r>
          </a:p>
          <a:p>
            <a:pPr marL="457200" lvl="1" indent="0">
              <a:buClr>
                <a:srgbClr val="2A5A6B"/>
              </a:buClr>
              <a:buNone/>
            </a:pPr>
            <a:endParaRPr lang="en-US" i="1">
              <a:latin typeface="Calibri"/>
            </a:endParaRPr>
          </a:p>
          <a:p>
            <a:pPr marL="457200" lvl="1" indent="0">
              <a:buClr>
                <a:srgbClr val="2A5A6B"/>
              </a:buClr>
              <a:buNone/>
            </a:pPr>
            <a:r>
              <a:rPr lang="en-US" i="1">
                <a:latin typeface="Calibri"/>
              </a:rPr>
              <a:t>Goal:  clarify affordability definition and thresholds that must be met to receive the benefit.</a:t>
            </a:r>
            <a:endParaRPr lang="en-US" i="1"/>
          </a:p>
          <a:p>
            <a:pPr marL="457200" lvl="1" indent="0">
              <a:buClr>
                <a:srgbClr val="2A5A6B"/>
              </a:buClr>
              <a:buNone/>
            </a:pPr>
            <a:endParaRPr lang="en-US">
              <a:latin typeface="Calibri"/>
            </a:endParaRPr>
          </a:p>
          <a:p>
            <a:pPr marL="457200" lvl="1" indent="0">
              <a:buNone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9849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927C2-CC41-16A0-F341-6681444E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>
            <a:extLst>
              <a:ext uri="{FF2B5EF4-FFF2-40B4-BE49-F238E27FC236}">
                <a16:creationId xmlns:a16="http://schemas.microsoft.com/office/drawing/2014/main" id="{CC902AC1-D69A-A415-3B05-7E718365C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/>
              <a:t>Proposal</a:t>
            </a:r>
            <a:endParaRPr/>
          </a:p>
        </p:txBody>
      </p:sp>
      <p:sp>
        <p:nvSpPr>
          <p:cNvPr id="219" name="Double-click to edit">
            <a:extLst>
              <a:ext uri="{FF2B5EF4-FFF2-40B4-BE49-F238E27FC236}">
                <a16:creationId xmlns:a16="http://schemas.microsoft.com/office/drawing/2014/main" id="{5E3CF3BD-AE8C-3985-B6DC-271D406B5A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b="1">
                <a:latin typeface="Calibri"/>
              </a:rPr>
              <a:t>Existing Properties</a:t>
            </a:r>
          </a:p>
          <a:p>
            <a:r>
              <a:rPr lang="en-US">
                <a:latin typeface="Calibri"/>
              </a:rPr>
              <a:t>Properties previously granted 8-Law prior to 12/31/2024 shall retain the tax treatment.</a:t>
            </a:r>
          </a:p>
          <a:p>
            <a:pPr marL="0" indent="0">
              <a:buNone/>
            </a:pPr>
            <a:endParaRPr lang="en-US" sz="1600">
              <a:latin typeface="Calibri"/>
            </a:endParaRPr>
          </a:p>
          <a:p>
            <a:pPr marL="0" indent="0" algn="just">
              <a:buNone/>
            </a:pPr>
            <a:r>
              <a:rPr lang="en-US" sz="2400" i="1">
                <a:latin typeface="Calibri"/>
              </a:rPr>
              <a:t>Goal:  ensure projects subsidized and underwritten with 8-Law taxation remain viable and do not experience any unforeseen operating shocks. </a:t>
            </a:r>
          </a:p>
          <a:p>
            <a:pPr marL="457200" lvl="1" indent="0">
              <a:buNone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31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927C2-CC41-16A0-F341-6681444E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>
            <a:extLst>
              <a:ext uri="{FF2B5EF4-FFF2-40B4-BE49-F238E27FC236}">
                <a16:creationId xmlns:a16="http://schemas.microsoft.com/office/drawing/2014/main" id="{CC902AC1-D69A-A415-3B05-7E718365C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/>
              <a:t>Proposal</a:t>
            </a:r>
            <a:endParaRPr/>
          </a:p>
        </p:txBody>
      </p:sp>
      <p:sp>
        <p:nvSpPr>
          <p:cNvPr id="219" name="Double-click to edit">
            <a:extLst>
              <a:ext uri="{FF2B5EF4-FFF2-40B4-BE49-F238E27FC236}">
                <a16:creationId xmlns:a16="http://schemas.microsoft.com/office/drawing/2014/main" id="{5E3CF3BD-AE8C-3985-B6DC-271D406B5A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b="1">
                <a:latin typeface="Calibri"/>
              </a:rPr>
              <a:t>Adaptive Reuse: Office-to-Housing Conversions</a:t>
            </a:r>
          </a:p>
          <a:p>
            <a:r>
              <a:rPr lang="en-US">
                <a:latin typeface="Calibri"/>
              </a:rPr>
              <a:t>Allow projects that fully convert commercial properties into residential units to receive 8-Law treatment for limited number of years, with escalating tax rate over time.</a:t>
            </a:r>
          </a:p>
          <a:p>
            <a:pPr marL="0" indent="0">
              <a:buNone/>
            </a:pPr>
            <a:endParaRPr lang="en-US" sz="1600">
              <a:latin typeface="Calibri"/>
            </a:endParaRPr>
          </a:p>
          <a:p>
            <a:pPr marL="0" indent="0" algn="just">
              <a:buNone/>
            </a:pPr>
            <a:r>
              <a:rPr lang="en-US" sz="2400" i="1">
                <a:latin typeface="Calibri"/>
              </a:rPr>
              <a:t>Goal:  build upon General Assembly’s good work in 2022 &amp; 2023 to facilitate adaptive reuse to create pathways to new housing at all price levels. Seeks to mitigate some lingering barriers to conversion.</a:t>
            </a:r>
          </a:p>
          <a:p>
            <a:pPr marL="457200" lvl="1" indent="0">
              <a:buNone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1443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0F901-830E-F5B2-6BE9-2607C595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>
            <a:extLst>
              <a:ext uri="{FF2B5EF4-FFF2-40B4-BE49-F238E27FC236}">
                <a16:creationId xmlns:a16="http://schemas.microsoft.com/office/drawing/2014/main" id="{0F1B7CC0-C8D1-8EAF-A1C3-BEE50E609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3740"/>
            </a:pPr>
            <a:r>
              <a:rPr lang="en-US"/>
              <a:t>Proposal</a:t>
            </a:r>
            <a:endParaRPr/>
          </a:p>
        </p:txBody>
      </p:sp>
      <p:sp>
        <p:nvSpPr>
          <p:cNvPr id="219" name="Double-click to edit">
            <a:extLst>
              <a:ext uri="{FF2B5EF4-FFF2-40B4-BE49-F238E27FC236}">
                <a16:creationId xmlns:a16="http://schemas.microsoft.com/office/drawing/2014/main" id="{200C2E43-03C4-31A9-8E1B-C3EFE69D3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93238"/>
            <a:ext cx="8229600" cy="4732925"/>
          </a:xfrm>
          <a:prstGeom prst="rect">
            <a:avLst/>
          </a:prstGeom>
        </p:spPr>
        <p:txBody>
          <a:bodyPr lIns="45719" tIns="45720" rIns="45719" bIns="45720" anchor="t">
            <a:normAutofit lnSpcReduction="10000"/>
          </a:bodyPr>
          <a:lstStyle/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b="1">
                <a:latin typeface="Calibri"/>
              </a:rPr>
              <a:t>Office-to-Housing Conversions</a:t>
            </a:r>
          </a:p>
          <a:p>
            <a:r>
              <a:rPr lang="en-US">
                <a:latin typeface="Calibri"/>
              </a:rPr>
              <a:t>State Dept. of Housing proposed 15,000 new units by 2030 will require significant private investment and adaptive reuse.</a:t>
            </a:r>
          </a:p>
          <a:p>
            <a:r>
              <a:rPr lang="en-US">
                <a:latin typeface="Calibri"/>
              </a:rPr>
              <a:t>In Providence, we have embraced zoning reforms, but of the thousands of units </a:t>
            </a:r>
            <a:r>
              <a:rPr lang="en-US">
                <a:latin typeface="Calibri"/>
                <a:hlinkClick r:id="rId2"/>
              </a:rPr>
              <a:t>approved</a:t>
            </a:r>
            <a:r>
              <a:rPr lang="en-US">
                <a:latin typeface="Calibri"/>
              </a:rPr>
              <a:t>, only hundreds get built due to rising construction costs and lack of predictability.</a:t>
            </a:r>
          </a:p>
          <a:p>
            <a:r>
              <a:rPr lang="en-US">
                <a:latin typeface="Calibri"/>
              </a:rPr>
              <a:t>1.9% rental housing vacancy rate (6-7% "healthy")</a:t>
            </a:r>
          </a:p>
          <a:p>
            <a:r>
              <a:rPr lang="en-US">
                <a:latin typeface="Calibri"/>
              </a:rPr>
              <a:t>Exponentially higher office space vacancy rate</a:t>
            </a:r>
          </a:p>
          <a:p>
            <a:endParaRPr lang="en-US">
              <a:latin typeface="Calibri"/>
            </a:endParaRPr>
          </a:p>
          <a:p>
            <a:endParaRPr lang="en-US">
              <a:latin typeface="Calibri"/>
            </a:endParaRPr>
          </a:p>
          <a:p>
            <a:endParaRPr lang="en-US">
              <a:latin typeface="Calibri"/>
            </a:endParaRPr>
          </a:p>
          <a:p>
            <a:pPr marL="0" indent="0">
              <a:buNone/>
            </a:pPr>
            <a:endParaRPr lang="en-US" sz="1600">
              <a:latin typeface="Calibri"/>
            </a:endParaRPr>
          </a:p>
          <a:p>
            <a:pPr marL="0" indent="0" algn="just">
              <a:buNone/>
            </a:pPr>
            <a:endParaRPr lang="en-US" sz="2400" i="1">
              <a:latin typeface="Calibri"/>
            </a:endParaRPr>
          </a:p>
          <a:p>
            <a:pPr marL="457200" lvl="1" indent="0">
              <a:buNone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1911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ED2D-8348-7AE9-C944-6C1C870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t">
            <a:normAutofit fontScale="90000"/>
          </a:bodyPr>
          <a:lstStyle/>
          <a:p>
            <a:r>
              <a:rPr lang="en-US"/>
              <a:t>Impact on Housing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E995D-0731-3A80-EC89-393289A09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00651"/>
          </a:xfrm>
        </p:spPr>
        <p:txBody>
          <a:bodyPr lIns="45719" tIns="45720" rIns="45719" bIns="4572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Calibri"/>
              </a:rPr>
              <a:t>Seth Zeren, Partner, VP for Development</a:t>
            </a:r>
          </a:p>
          <a:p>
            <a:pPr marL="0" indent="0">
              <a:buNone/>
            </a:pPr>
            <a:r>
              <a:rPr lang="en-US" sz="2000">
                <a:latin typeface="Calibri"/>
              </a:rPr>
              <a:t>Armory Management Company </a:t>
            </a:r>
          </a:p>
          <a:p>
            <a:r>
              <a:rPr lang="en-US" sz="2000">
                <a:latin typeface="Calibri"/>
              </a:rPr>
              <a:t>Rhode Island needs billions of dollars of investment in new homes to meet the goals of our state-wide housing plan. </a:t>
            </a:r>
          </a:p>
          <a:p>
            <a:r>
              <a:rPr lang="en-US" sz="2000">
                <a:latin typeface="Calibri"/>
              </a:rPr>
              <a:t>Private investment follows predictability. </a:t>
            </a:r>
          </a:p>
          <a:p>
            <a:r>
              <a:rPr lang="en-US" sz="2000">
                <a:latin typeface="Calibri"/>
              </a:rPr>
              <a:t>As a private developer, we have faced 25%, 50%, 100% annual increases in property taxes without corresponding revenue increases. </a:t>
            </a:r>
          </a:p>
          <a:p>
            <a:r>
              <a:rPr lang="en-US" sz="2000">
                <a:latin typeface="Calibri"/>
              </a:rPr>
              <a:t>As our largest investor said: "It seems hard to justify investment in Providence without some special deal or protection on taxes."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125038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6F1E"/>
      </a:accent1>
      <a:accent2>
        <a:srgbClr val="174759"/>
      </a:accent2>
      <a:accent3>
        <a:srgbClr val="2A5A6B"/>
      </a:accent3>
      <a:accent4>
        <a:srgbClr val="3F90A7"/>
      </a:accent4>
      <a:accent5>
        <a:srgbClr val="EDA16D"/>
      </a:accent5>
      <a:accent6>
        <a:srgbClr val="F1F0F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6F1E"/>
      </a:accent1>
      <a:accent2>
        <a:srgbClr val="174759"/>
      </a:accent2>
      <a:accent3>
        <a:srgbClr val="2A5A6B"/>
      </a:accent3>
      <a:accent4>
        <a:srgbClr val="3F90A7"/>
      </a:accent4>
      <a:accent5>
        <a:srgbClr val="EDA16D"/>
      </a:accent5>
      <a:accent6>
        <a:srgbClr val="F1F0F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ing xmlns="$ListId:commdocs;">Agenda</Grouping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990869E058344A4546143B288597E" ma:contentTypeVersion="1" ma:contentTypeDescription="Create a new document." ma:contentTypeScope="" ma:versionID="8ac1a4ad2f2d5c7660f99c5504fa9d7b">
  <xsd:schema xmlns:xsd="http://www.w3.org/2001/XMLSchema" xmlns:xs="http://www.w3.org/2001/XMLSchema" xmlns:p="http://schemas.microsoft.com/office/2006/metadata/properties" xmlns:ns2="$ListId:commdocs;" xmlns:ns3="http://schemas.microsoft.com/sharepoint/v4" targetNamespace="http://schemas.microsoft.com/office/2006/metadata/properties" ma:root="true" ma:fieldsID="02d95687937d068b980139351c892b6d" ns2:_="" ns3:_="">
    <xsd:import namespace="$ListId:commdocs;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Grouping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commdocs;" elementFormDefault="qualified">
    <xsd:import namespace="http://schemas.microsoft.com/office/2006/documentManagement/types"/>
    <xsd:import namespace="http://schemas.microsoft.com/office/infopath/2007/PartnerControls"/>
    <xsd:element name="Grouping" ma:index="8" ma:displayName="Grouping" ma:default="Agenda" ma:description="Add a Grouping" ma:internalName="Grouping">
      <xsd:simpleType>
        <xsd:restriction base="dms:Text">
          <xsd:maxLength value="7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6FA1B6-E1BB-4AAA-A6B5-355772005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F984AC-D8A6-496A-B21D-CC4095EAF344}">
  <ds:schemaRefs>
    <ds:schemaRef ds:uri="1016da28-a113-46af-94b7-fb027c046663"/>
    <ds:schemaRef ds:uri="432a1223-9ebe-4e43-bd76-c40ee052555d"/>
    <ds:schemaRef ds:uri="4a2e2a9b-24f4-4b04-94b0-686b06994a65"/>
    <ds:schemaRef ds:uri="51c8c871-8395-4854-b823-71a541b799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D92965-06BE-4214-AE4A-B562677D9345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City of providence 8-Law LEGISLATIVE proposal  (2025 – H 5688)</vt:lpstr>
      <vt:lpstr>Importance of “8-Law”</vt:lpstr>
      <vt:lpstr>Background</vt:lpstr>
      <vt:lpstr>Proposal</vt:lpstr>
      <vt:lpstr>Proposal</vt:lpstr>
      <vt:lpstr>Proposal</vt:lpstr>
      <vt:lpstr>Proposal</vt:lpstr>
      <vt:lpstr>Proposal</vt:lpstr>
      <vt:lpstr>Impact on Housing Investment</vt:lpstr>
      <vt:lpstr>Case Study: 31 Parade Street</vt:lpstr>
      <vt:lpstr>What's a Building Worth?</vt:lpstr>
      <vt:lpstr>Case Study: Single-Story Rehab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Title</dc:title>
  <dc:creator>Freedman, Emily</dc:creator>
  <cp:revision>77</cp:revision>
  <dcterms:modified xsi:type="dcterms:W3CDTF">2025-03-12T20:03:26Z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0x010100C7F990869E058344A4546143B288597E</vt:lpwstr>
  </property>
  <property fmtid="{D5CDD505-2E9C-101B-9397-08002B2CF9AE}" pid="3" name="MediaServiceImageTags">
    <vt:lpwstr/>
  </property>
</Properties>
</file>